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475" r:id="rId5"/>
    <p:sldId id="480" r:id="rId6"/>
    <p:sldId id="483" r:id="rId7"/>
    <p:sldId id="501" r:id="rId8"/>
    <p:sldId id="482" r:id="rId9"/>
    <p:sldId id="507" r:id="rId10"/>
    <p:sldId id="504" r:id="rId11"/>
    <p:sldId id="506" r:id="rId12"/>
    <p:sldId id="505" r:id="rId13"/>
    <p:sldId id="481" r:id="rId14"/>
    <p:sldId id="484" r:id="rId15"/>
    <p:sldId id="485" r:id="rId16"/>
    <p:sldId id="49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DBE003-157D-4D90-9301-A69F8F2A7E5A}">
          <p14:sldIdLst>
            <p14:sldId id="475"/>
            <p14:sldId id="480"/>
            <p14:sldId id="483"/>
            <p14:sldId id="501"/>
            <p14:sldId id="482"/>
            <p14:sldId id="507"/>
            <p14:sldId id="504"/>
            <p14:sldId id="506"/>
            <p14:sldId id="505"/>
            <p14:sldId id="481"/>
            <p14:sldId id="484"/>
            <p14:sldId id="485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3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hla, Shelly" initials="DS" lastIdx="0" clrIdx="0">
    <p:extLst>
      <p:ext uri="{19B8F6BF-5375-455C-9EA6-DF929625EA0E}">
        <p15:presenceInfo xmlns:p15="http://schemas.microsoft.com/office/powerpoint/2012/main" userId="S-1-5-21-1085031214-1292428093-527237240-1319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E25"/>
    <a:srgbClr val="C17945"/>
    <a:srgbClr val="969696"/>
    <a:srgbClr val="9E9A9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3256" autoAdjust="0"/>
  </p:normalViewPr>
  <p:slideViewPr>
    <p:cSldViewPr snapToGrid="0" snapToObjects="1">
      <p:cViewPr varScale="1">
        <p:scale>
          <a:sx n="86" d="100"/>
          <a:sy n="86" d="100"/>
        </p:scale>
        <p:origin x="773" y="58"/>
      </p:cViewPr>
      <p:guideLst>
        <p:guide orient="horz" pos="4247"/>
        <p:guide pos="395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213"/>
    </p:cViewPr>
  </p:sorterViewPr>
  <p:notesViewPr>
    <p:cSldViewPr snapToGrid="0" snapToObjects="1">
      <p:cViewPr varScale="1">
        <p:scale>
          <a:sx n="87" d="100"/>
          <a:sy n="87" d="100"/>
        </p:scale>
        <p:origin x="308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pome, Gerardo" userId="0897805d-d0b2-45ba-b480-2de38bc088d3" providerId="ADAL" clId="{4818F387-6728-4926-AC47-C674B00E625B}"/>
    <pc:docChg chg="modSld">
      <pc:chgData name="Maupome, Gerardo" userId="0897805d-d0b2-45ba-b480-2de38bc088d3" providerId="ADAL" clId="{4818F387-6728-4926-AC47-C674B00E625B}" dt="2021-03-02T19:35:25.430" v="83"/>
      <pc:docMkLst>
        <pc:docMk/>
      </pc:docMkLst>
      <pc:sldChg chg="modSp mod">
        <pc:chgData name="Maupome, Gerardo" userId="0897805d-d0b2-45ba-b480-2de38bc088d3" providerId="ADAL" clId="{4818F387-6728-4926-AC47-C674B00E625B}" dt="2021-03-01T19:48:45.366" v="63" actId="20577"/>
        <pc:sldMkLst>
          <pc:docMk/>
          <pc:sldMk cId="3906816860" sldId="480"/>
        </pc:sldMkLst>
        <pc:spChg chg="mod">
          <ac:chgData name="Maupome, Gerardo" userId="0897805d-d0b2-45ba-b480-2de38bc088d3" providerId="ADAL" clId="{4818F387-6728-4926-AC47-C674B00E625B}" dt="2021-03-01T19:48:45.366" v="63" actId="20577"/>
          <ac:spMkLst>
            <pc:docMk/>
            <pc:sldMk cId="3906816860" sldId="480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2-27T15:21:03.026" v="15" actId="20577"/>
        <pc:sldMkLst>
          <pc:docMk/>
          <pc:sldMk cId="780817234" sldId="481"/>
        </pc:sldMkLst>
        <pc:spChg chg="mod">
          <ac:chgData name="Maupome, Gerardo" userId="0897805d-d0b2-45ba-b480-2de38bc088d3" providerId="ADAL" clId="{4818F387-6728-4926-AC47-C674B00E625B}" dt="2021-02-27T15:21:03.026" v="15" actId="20577"/>
          <ac:spMkLst>
            <pc:docMk/>
            <pc:sldMk cId="780817234" sldId="481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2-27T15:20:15.611" v="10" actId="20577"/>
        <pc:sldMkLst>
          <pc:docMk/>
          <pc:sldMk cId="2153478412" sldId="482"/>
        </pc:sldMkLst>
        <pc:spChg chg="mod">
          <ac:chgData name="Maupome, Gerardo" userId="0897805d-d0b2-45ba-b480-2de38bc088d3" providerId="ADAL" clId="{4818F387-6728-4926-AC47-C674B00E625B}" dt="2021-02-27T15:20:15.611" v="10" actId="20577"/>
          <ac:spMkLst>
            <pc:docMk/>
            <pc:sldMk cId="2153478412" sldId="482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3-02T19:35:25.430" v="83"/>
        <pc:sldMkLst>
          <pc:docMk/>
          <pc:sldMk cId="1430158030" sldId="484"/>
        </pc:sldMkLst>
        <pc:spChg chg="mod">
          <ac:chgData name="Maupome, Gerardo" userId="0897805d-d0b2-45ba-b480-2de38bc088d3" providerId="ADAL" clId="{4818F387-6728-4926-AC47-C674B00E625B}" dt="2021-03-02T19:35:25.430" v="83"/>
          <ac:spMkLst>
            <pc:docMk/>
            <pc:sldMk cId="1430158030" sldId="484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2-27T15:21:24.161" v="19" actId="20577"/>
        <pc:sldMkLst>
          <pc:docMk/>
          <pc:sldMk cId="4121471236" sldId="485"/>
        </pc:sldMkLst>
        <pc:spChg chg="mod">
          <ac:chgData name="Maupome, Gerardo" userId="0897805d-d0b2-45ba-b480-2de38bc088d3" providerId="ADAL" clId="{4818F387-6728-4926-AC47-C674B00E625B}" dt="2021-02-27T15:21:24.161" v="19" actId="20577"/>
          <ac:spMkLst>
            <pc:docMk/>
            <pc:sldMk cId="4121471236" sldId="485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2-27T15:23:07.290" v="24" actId="20577"/>
        <pc:sldMkLst>
          <pc:docMk/>
          <pc:sldMk cId="3937934761" sldId="501"/>
        </pc:sldMkLst>
        <pc:spChg chg="mod">
          <ac:chgData name="Maupome, Gerardo" userId="0897805d-d0b2-45ba-b480-2de38bc088d3" providerId="ADAL" clId="{4818F387-6728-4926-AC47-C674B00E625B}" dt="2021-02-27T15:23:07.290" v="24" actId="20577"/>
          <ac:spMkLst>
            <pc:docMk/>
            <pc:sldMk cId="3937934761" sldId="501"/>
            <ac:spMk id="4" creationId="{385B6407-31F6-4441-8341-0D63F4EE0C55}"/>
          </ac:spMkLst>
        </pc:spChg>
      </pc:sldChg>
      <pc:sldChg chg="modSp">
        <pc:chgData name="Maupome, Gerardo" userId="0897805d-d0b2-45ba-b480-2de38bc088d3" providerId="ADAL" clId="{4818F387-6728-4926-AC47-C674B00E625B}" dt="2021-03-01T19:51:02.926" v="64" actId="20578"/>
        <pc:sldMkLst>
          <pc:docMk/>
          <pc:sldMk cId="2446326227" sldId="504"/>
        </pc:sldMkLst>
        <pc:spChg chg="mod">
          <ac:chgData name="Maupome, Gerardo" userId="0897805d-d0b2-45ba-b480-2de38bc088d3" providerId="ADAL" clId="{4818F387-6728-4926-AC47-C674B00E625B}" dt="2021-03-01T19:51:02.926" v="64" actId="20578"/>
          <ac:spMkLst>
            <pc:docMk/>
            <pc:sldMk cId="2446326227" sldId="504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3-01T19:51:28.349" v="70" actId="20577"/>
        <pc:sldMkLst>
          <pc:docMk/>
          <pc:sldMk cId="20693493" sldId="506"/>
        </pc:sldMkLst>
        <pc:spChg chg="mod">
          <ac:chgData name="Maupome, Gerardo" userId="0897805d-d0b2-45ba-b480-2de38bc088d3" providerId="ADAL" clId="{4818F387-6728-4926-AC47-C674B00E625B}" dt="2021-03-01T19:51:28.349" v="70" actId="20577"/>
          <ac:spMkLst>
            <pc:docMk/>
            <pc:sldMk cId="20693493" sldId="506"/>
            <ac:spMk id="4" creationId="{385B6407-31F6-4441-8341-0D63F4EE0C55}"/>
          </ac:spMkLst>
        </pc:spChg>
      </pc:sldChg>
      <pc:sldChg chg="modSp mod">
        <pc:chgData name="Maupome, Gerardo" userId="0897805d-d0b2-45ba-b480-2de38bc088d3" providerId="ADAL" clId="{4818F387-6728-4926-AC47-C674B00E625B}" dt="2021-02-27T15:17:52.851" v="3"/>
        <pc:sldMkLst>
          <pc:docMk/>
          <pc:sldMk cId="3049699048" sldId="507"/>
        </pc:sldMkLst>
        <pc:spChg chg="mod">
          <ac:chgData name="Maupome, Gerardo" userId="0897805d-d0b2-45ba-b480-2de38bc088d3" providerId="ADAL" clId="{4818F387-6728-4926-AC47-C674B00E625B}" dt="2021-02-27T15:17:52.851" v="3"/>
          <ac:spMkLst>
            <pc:docMk/>
            <pc:sldMk cId="3049699048" sldId="507"/>
            <ac:spMk id="4" creationId="{385B6407-31F6-4441-8341-0D63F4EE0C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6279762"/>
            <a:ext cx="7734222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3301283"/>
            <a:ext cx="7914806" cy="336549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1014" y="-72571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 userDrawn="1"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180626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710382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602322"/>
            <a:ext cx="148614" cy="119924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90719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1042" y="5935919"/>
            <a:ext cx="3372874" cy="922081"/>
            <a:chOff x="631042" y="4235585"/>
            <a:chExt cx="3372874" cy="92208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6" name="Picture 15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846139"/>
            <a:ext cx="68024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maupome@iu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https://image.e.iu.edu/lib/fe9713737766067d7d/m/1/1e236a60-9143-48c1-9643-e07df82256c8.jp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https://image.e.iu.edu/lib/fe9713737766067d7d/m/1/1e236a60-9143-48c1-9643-e07df82256c8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https://image.e.iu.edu/lib/fe9713737766067d7d/m/1/1e236a60-9143-48c1-9643-e07df82256c8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EF5-4E32-481D-9904-0A5FAE80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99" y="3919516"/>
            <a:ext cx="7942596" cy="1485992"/>
          </a:xfrm>
        </p:spPr>
        <p:txBody>
          <a:bodyPr>
            <a:noAutofit/>
          </a:bodyPr>
          <a:lstStyle/>
          <a:p>
            <a:r>
              <a:rPr lang="en-US" sz="3600" dirty="0"/>
              <a:t>Unequal experiences of health/disease, and different opportunities for Hispanics</a:t>
            </a:r>
            <a:br>
              <a:rPr lang="en-US" sz="2800" dirty="0"/>
            </a:br>
            <a:r>
              <a:rPr lang="en-US" sz="2400" dirty="0"/>
              <a:t>Before, during and after the COVID-19 pandemic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2AF23-5E83-45D1-B263-3A4F3A88A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E0814-1ACD-4ED6-AA4E-8B61CF01F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Gerardo Maupome, Richard M. Fairbanks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89380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976197"/>
            <a:ext cx="8015594" cy="4344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propose creating a virtual center – no bricks &amp; mortar</a:t>
            </a:r>
          </a:p>
          <a:p>
            <a:pPr marL="0" indent="0">
              <a:buNone/>
            </a:pPr>
            <a:r>
              <a:rPr lang="en-US" dirty="0"/>
              <a:t>Center acting as a </a:t>
            </a:r>
            <a:r>
              <a:rPr lang="en-US" b="1" dirty="0"/>
              <a:t>tent</a:t>
            </a:r>
            <a:r>
              <a:rPr lang="en-US" dirty="0"/>
              <a:t> to gather information, disseminate programs, optimize resources, and coordinate efforts throughout Indiana</a:t>
            </a:r>
          </a:p>
          <a:p>
            <a:pPr marL="0" indent="0">
              <a:buNone/>
            </a:pPr>
            <a:r>
              <a:rPr lang="en-US" dirty="0"/>
              <a:t>Center is separate from research funding cycles and constraints</a:t>
            </a:r>
          </a:p>
          <a:p>
            <a:pPr marL="0" indent="0">
              <a:buNone/>
            </a:pPr>
            <a:r>
              <a:rPr lang="en-US" dirty="0"/>
              <a:t>Hire staff and support community agents</a:t>
            </a:r>
          </a:p>
          <a:p>
            <a:pPr marL="0" indent="0">
              <a:buNone/>
            </a:pPr>
            <a:r>
              <a:rPr lang="en-US" dirty="0"/>
              <a:t>Assets attained over past 10+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Intimate connection with community stakeholders, organizations, and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 recognition and wide connections throughout the state</a:t>
            </a:r>
          </a:p>
          <a:p>
            <a:pPr marL="0" indent="0">
              <a:buNone/>
            </a:pPr>
            <a:r>
              <a:rPr lang="en-US" dirty="0"/>
              <a:t>Create a professional and lay member advisory panel to evaluate results</a:t>
            </a:r>
          </a:p>
        </p:txBody>
      </p:sp>
    </p:spTree>
    <p:extLst>
      <p:ext uri="{BB962C8B-B14F-4D97-AF65-F5344CB8AC3E}">
        <p14:creationId xmlns:p14="http://schemas.microsoft.com/office/powerpoint/2010/main" val="78081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would be in the tent?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976197"/>
            <a:ext cx="8015594" cy="4238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IU units – perhaps other universities, such as Purdue or Marian?</a:t>
            </a:r>
          </a:p>
          <a:p>
            <a:r>
              <a:rPr lang="en-US" dirty="0"/>
              <a:t>Churches and temples in Indiana </a:t>
            </a:r>
          </a:p>
          <a:p>
            <a:r>
              <a:rPr lang="en-US" dirty="0"/>
              <a:t>Mexican consulate (only Latin American consulate in the state)</a:t>
            </a:r>
          </a:p>
          <a:p>
            <a:r>
              <a:rPr lang="en-US" dirty="0"/>
              <a:t>Health systems outreach offices (</a:t>
            </a:r>
            <a:r>
              <a:rPr lang="en-US" dirty="0" err="1"/>
              <a:t>Eskenazi</a:t>
            </a:r>
            <a:r>
              <a:rPr lang="en-US" dirty="0"/>
              <a:t>, etc.)</a:t>
            </a:r>
          </a:p>
          <a:p>
            <a:r>
              <a:rPr lang="en-US" dirty="0"/>
              <a:t>Community organizations in Indiana (Hispanic-focused and other)</a:t>
            </a:r>
          </a:p>
          <a:p>
            <a:r>
              <a:rPr lang="en-US" dirty="0"/>
              <a:t>Hispanic-owned businesses, and businesses catering to Hispanic clientele (</a:t>
            </a:r>
            <a:r>
              <a:rPr lang="en-US" dirty="0" err="1"/>
              <a:t>eg</a:t>
            </a:r>
            <a:r>
              <a:rPr lang="en-US" dirty="0"/>
              <a:t>, Walmart)</a:t>
            </a:r>
          </a:p>
          <a:p>
            <a:r>
              <a:rPr lang="en-US" dirty="0"/>
              <a:t>Employers (</a:t>
            </a:r>
            <a:r>
              <a:rPr lang="en-US" dirty="0" err="1"/>
              <a:t>eg</a:t>
            </a:r>
            <a:r>
              <a:rPr lang="en-US" dirty="0"/>
              <a:t>, Morales Group)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of the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Protect talent by promoting healthful choices, preserving health, supporting health literacy, and connecting with healthcare resources</a:t>
            </a:r>
          </a:p>
          <a:p>
            <a:r>
              <a:rPr lang="en-US" dirty="0"/>
              <a:t>Navigation support for health opportunities, and for healthcare resources</a:t>
            </a:r>
          </a:p>
          <a:p>
            <a:r>
              <a:rPr lang="en-US" dirty="0"/>
              <a:t>Identify innovative and culturally-appropriate design, marketing, and promotion of health messaging (print, internet, text, other)</a:t>
            </a:r>
          </a:p>
          <a:p>
            <a:r>
              <a:rPr lang="en-US" dirty="0"/>
              <a:t>Themes: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Dietary choices and opportunities, with special focus on excess weight and high calorie intake. Chronic diseases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Mental health self-care and services. Health education, domestic violence, depression,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7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thanks for your 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1FD77-2FC7-4DB9-AC42-248F767F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4" y="1976438"/>
            <a:ext cx="2845524" cy="4119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dirty="0"/>
              <a:t>Questions? </a:t>
            </a:r>
          </a:p>
          <a:p>
            <a:pPr marL="0" indent="0">
              <a:buNone/>
            </a:pPr>
            <a:r>
              <a:rPr lang="en-US" sz="3000" dirty="0"/>
              <a:t>Comments?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3E70A56-2726-458B-AF5B-0C56C817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0" y="1693770"/>
            <a:ext cx="2456923" cy="3436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12E32-5292-402E-821A-9BEB260B790C}"/>
              </a:ext>
            </a:extLst>
          </p:cNvPr>
          <p:cNvSpPr txBox="1"/>
          <p:nvPr/>
        </p:nvSpPr>
        <p:spPr>
          <a:xfrm>
            <a:off x="5080621" y="5284213"/>
            <a:ext cx="241213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900" dirty="0"/>
              <a:t>Gerardo Maupome</a:t>
            </a:r>
          </a:p>
          <a:p>
            <a:pPr algn="ctr">
              <a:spcAft>
                <a:spcPts val="600"/>
              </a:spcAft>
            </a:pPr>
            <a:r>
              <a:rPr lang="en-US" sz="1900" dirty="0">
                <a:hlinkClick r:id="rId3"/>
              </a:rPr>
              <a:t>gmaupome@iu.edu</a:t>
            </a:r>
            <a:endParaRPr lang="en-US" sz="1900" dirty="0"/>
          </a:p>
          <a:p>
            <a:pPr algn="ctr">
              <a:spcAft>
                <a:spcPts val="600"/>
              </a:spcAft>
            </a:pPr>
            <a:r>
              <a:rPr lang="en-US" sz="1900" dirty="0"/>
              <a:t>317-274-5529</a:t>
            </a:r>
          </a:p>
        </p:txBody>
      </p:sp>
    </p:spTree>
    <p:extLst>
      <p:ext uri="{BB962C8B-B14F-4D97-AF65-F5344CB8AC3E}">
        <p14:creationId xmlns:p14="http://schemas.microsoft.com/office/powerpoint/2010/main" val="84710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features of Hispanic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Fastest growing ethnic minority in the US (about 60 million) in 2019</a:t>
            </a:r>
          </a:p>
          <a:p>
            <a:r>
              <a:rPr lang="en-US" dirty="0"/>
              <a:t>491,436 in Indiana (7.3% of state population) in 2019</a:t>
            </a:r>
          </a:p>
          <a:p>
            <a:r>
              <a:rPr lang="en-US" dirty="0"/>
              <a:t>Heterogeneous population group, with multiple cultural traditions</a:t>
            </a:r>
          </a:p>
          <a:p>
            <a:r>
              <a:rPr lang="en-US" dirty="0"/>
              <a:t>Tend to be younger than other ethnic/racial groups (60% &lt; 44 years old)</a:t>
            </a:r>
          </a:p>
          <a:p>
            <a:r>
              <a:rPr lang="en-US" dirty="0"/>
              <a:t>About 20% have less than high school education (IN and US)</a:t>
            </a:r>
          </a:p>
          <a:p>
            <a:r>
              <a:rPr lang="en-US" dirty="0"/>
              <a:t>About 40% make less than $50k/</a:t>
            </a:r>
            <a:r>
              <a:rPr lang="en-US" dirty="0" err="1"/>
              <a:t>yr</a:t>
            </a:r>
            <a:r>
              <a:rPr lang="en-US" dirty="0"/>
              <a:t> (2014)</a:t>
            </a:r>
          </a:p>
          <a:p>
            <a:r>
              <a:rPr lang="en-US" dirty="0"/>
              <a:t>Important pool of talent and large workforce, often in essential positions</a:t>
            </a:r>
          </a:p>
          <a:p>
            <a:r>
              <a:rPr lang="en-US" dirty="0"/>
              <a:t>Some of the worst health, social, and well-being outcomes associated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90681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Nat’l</a:t>
            </a:r>
            <a:r>
              <a:rPr lang="en-US" dirty="0"/>
              <a:t> </a:t>
            </a:r>
            <a:r>
              <a:rPr lang="en-US" dirty="0" err="1"/>
              <a:t>Acad</a:t>
            </a:r>
            <a:r>
              <a:rPr lang="en-US" dirty="0"/>
              <a:t> Sci Engineering &amp; Medicine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Early evidence indicated that COVID-19 was impacting communities of color at much higher rates than the others</a:t>
            </a:r>
          </a:p>
          <a:p>
            <a:r>
              <a:rPr lang="en-US" dirty="0"/>
              <a:t>This trend has worsened as the pandemic unfolds</a:t>
            </a:r>
          </a:p>
          <a:p>
            <a:r>
              <a:rPr lang="en-US" dirty="0"/>
              <a:t>This example of health inequity arises from causes clustered in:</a:t>
            </a:r>
          </a:p>
          <a:p>
            <a:pPr lvl="1"/>
            <a:r>
              <a:rPr lang="en-US" b="1" dirty="0"/>
              <a:t>structural inequities in distribution of power </a:t>
            </a:r>
            <a:r>
              <a:rPr lang="en-US" dirty="0"/>
              <a:t>across boundaries of race, gender, social class, sexual orientation, etc.</a:t>
            </a:r>
          </a:p>
          <a:p>
            <a:pPr lvl="1"/>
            <a:r>
              <a:rPr lang="en-US" b="1" dirty="0"/>
              <a:t>unequal allocation of resources</a:t>
            </a:r>
            <a:r>
              <a:rPr lang="en-US" dirty="0"/>
              <a:t>—including goods and services—which manifests in disparate social, economic, and environmental conditions</a:t>
            </a:r>
          </a:p>
          <a:p>
            <a:r>
              <a:rPr lang="en-US" dirty="0"/>
              <a:t>Ensemble of factors are often called social determinants of health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45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Syndemic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Singer et al. in the 1990s: </a:t>
            </a:r>
            <a:r>
              <a:rPr lang="en-US" dirty="0" err="1"/>
              <a:t>syndemic</a:t>
            </a:r>
            <a:r>
              <a:rPr lang="en-US" dirty="0"/>
              <a:t> is not just epidemic nor pandemic</a:t>
            </a:r>
          </a:p>
          <a:p>
            <a:r>
              <a:rPr lang="en-US" dirty="0" err="1"/>
              <a:t>Syndemics</a:t>
            </a:r>
            <a:r>
              <a:rPr lang="en-US" dirty="0"/>
              <a:t> are built upon biological and social interactions between conditions and states: interactions increase susceptibility to harm and worsen health outcomes</a:t>
            </a:r>
          </a:p>
          <a:p>
            <a:r>
              <a:rPr lang="en-US" dirty="0"/>
              <a:t>Biological and social interactions are important for disease diagnosis, treatment, health policy, etc.</a:t>
            </a:r>
          </a:p>
          <a:p>
            <a:r>
              <a:rPr lang="en-US" dirty="0"/>
              <a:t>Addressing impacts of COVID-19 demands far greater attention to socioeconomic inequality</a:t>
            </a:r>
          </a:p>
          <a:p>
            <a:r>
              <a:rPr lang="en-US" dirty="0"/>
              <a:t>Large collection of pre-existing issues!</a:t>
            </a:r>
          </a:p>
        </p:txBody>
      </p:sp>
    </p:spTree>
    <p:extLst>
      <p:ext uri="{BB962C8B-B14F-4D97-AF65-F5344CB8AC3E}">
        <p14:creationId xmlns:p14="http://schemas.microsoft.com/office/powerpoint/2010/main" val="393793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risk factor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0" y="2565647"/>
            <a:ext cx="8015594" cy="379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Maria and Juan live in West 38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Maria works 3 jobs during the week, and might soon lose one </a:t>
            </a:r>
          </a:p>
          <a:p>
            <a:pPr marL="0" indent="0">
              <a:buNone/>
            </a:pPr>
            <a:r>
              <a:rPr lang="en-US" dirty="0"/>
              <a:t>Juan has 2 older siblings in high school; they help the household with small income they get from odd jobs here and there</a:t>
            </a:r>
          </a:p>
          <a:p>
            <a:pPr marL="0" indent="0">
              <a:buNone/>
            </a:pPr>
            <a:r>
              <a:rPr lang="en-US" dirty="0"/>
              <a:t>Maria is diabetic. Food insecurity is a persistent problem at home, and family maximizes calorie intake to avoid hunger</a:t>
            </a:r>
          </a:p>
          <a:p>
            <a:pPr marL="0" indent="0">
              <a:buNone/>
            </a:pPr>
            <a:r>
              <a:rPr lang="en-US" dirty="0"/>
              <a:t>Juan has missed school days because of a toothache, or poor sleep</a:t>
            </a:r>
          </a:p>
          <a:p>
            <a:pPr marL="0" indent="0">
              <a:buNone/>
            </a:pPr>
            <a:r>
              <a:rPr lang="en-US" dirty="0"/>
              <a:t>Accessing health care services is problematic. Where to go and how to pay?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wo people wearing masks">
            <a:extLst>
              <a:ext uri="{FF2B5EF4-FFF2-40B4-BE49-F238E27FC236}">
                <a16:creationId xmlns:a16="http://schemas.microsoft.com/office/drawing/2014/main" id="{3031F4A1-2C13-4362-842A-F8E8A484D44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06" y="714144"/>
            <a:ext cx="3501972" cy="23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7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need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0" y="2565647"/>
            <a:ext cx="8015594" cy="379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</a:t>
            </a:r>
            <a:r>
              <a:rPr lang="en-US" b="1" dirty="0"/>
              <a:t>La Plaza </a:t>
            </a:r>
            <a:r>
              <a:rPr lang="en-US" dirty="0"/>
              <a:t>community organization </a:t>
            </a:r>
          </a:p>
          <a:p>
            <a:pPr marL="0" indent="0">
              <a:buNone/>
            </a:pPr>
            <a:r>
              <a:rPr lang="en-US" dirty="0"/>
              <a:t>Emergency assistance: 329 families for rent, 262 for utilities</a:t>
            </a:r>
          </a:p>
          <a:p>
            <a:pPr marL="0" indent="0">
              <a:buNone/>
            </a:pPr>
            <a:r>
              <a:rPr lang="en-US" dirty="0"/>
              <a:t>Food boxes 2020, until Feb 2021: 13,663.     100-200 cars in line on Fridays</a:t>
            </a:r>
          </a:p>
          <a:p>
            <a:pPr marL="0" indent="0">
              <a:buNone/>
            </a:pPr>
            <a:r>
              <a:rPr lang="en-US" dirty="0"/>
              <a:t>Reach for Youth counseling, or referrals: 500+</a:t>
            </a:r>
          </a:p>
          <a:p>
            <a:pPr marL="0" indent="0">
              <a:buNone/>
            </a:pPr>
            <a:r>
              <a:rPr lang="en-US" dirty="0"/>
              <a:t>Domestic Violence program: 186 clients last 24 months</a:t>
            </a:r>
          </a:p>
          <a:p>
            <a:pPr marL="0" indent="0">
              <a:buNone/>
            </a:pPr>
            <a:r>
              <a:rPr lang="en-US" dirty="0"/>
              <a:t>Thanksgiving supplies: about 250 per year last 24 months</a:t>
            </a:r>
          </a:p>
          <a:p>
            <a:pPr marL="0" indent="0">
              <a:buNone/>
            </a:pPr>
            <a:r>
              <a:rPr lang="en-US" dirty="0"/>
              <a:t>Programs for Christmas toys: about 290 per year last 24 months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wo people wearing masks">
            <a:extLst>
              <a:ext uri="{FF2B5EF4-FFF2-40B4-BE49-F238E27FC236}">
                <a16:creationId xmlns:a16="http://schemas.microsoft.com/office/drawing/2014/main" id="{3031F4A1-2C13-4362-842A-F8E8A484D44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06" y="714144"/>
            <a:ext cx="3501972" cy="23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69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Talent and community life</a:t>
            </a:r>
            <a:br>
              <a:rPr lang="en-US" dirty="0"/>
            </a:br>
            <a:r>
              <a:rPr lang="en-US" dirty="0"/>
              <a:t> affected by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0" y="2565647"/>
            <a:ext cx="8015594" cy="37996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Background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Our IU group has several lines of research – planned, completed and ongoing: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peer networks – helping or undermining health outcomes?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Indiana-wide cancer survey for Hispanics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Characterizing social, economic, health and well-being impacts from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Attitudes and perceptions about COVID-19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and using health information – printed, e-media,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wo people wearing masks">
            <a:extLst>
              <a:ext uri="{FF2B5EF4-FFF2-40B4-BE49-F238E27FC236}">
                <a16:creationId xmlns:a16="http://schemas.microsoft.com/office/drawing/2014/main" id="{3031F4A1-2C13-4362-842A-F8E8A484D44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06" y="714144"/>
            <a:ext cx="3501972" cy="23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2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practical research with Hispanic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0" y="1828801"/>
            <a:ext cx="8015594" cy="4536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/>
              <a:t>Features</a:t>
            </a:r>
            <a:endParaRPr lang="en-US" sz="1900" dirty="0"/>
          </a:p>
          <a:p>
            <a:pPr marL="0" indent="0">
              <a:buNone/>
            </a:pPr>
            <a:r>
              <a:rPr lang="en-US" sz="1900"/>
              <a:t>Primarily pragmatic, </a:t>
            </a:r>
            <a:r>
              <a:rPr lang="en-US" sz="1900" dirty="0"/>
              <a:t>real life applications</a:t>
            </a:r>
          </a:p>
          <a:p>
            <a:pPr marL="0" indent="0">
              <a:buNone/>
            </a:pPr>
            <a:r>
              <a:rPr lang="en-US" sz="1900" dirty="0"/>
              <a:t>Strong community partnerships coupled with rigorous scientific inquiry</a:t>
            </a:r>
          </a:p>
          <a:p>
            <a:pPr marL="0" indent="0">
              <a:buNone/>
            </a:pPr>
            <a:r>
              <a:rPr lang="en-US" sz="1900" dirty="0"/>
              <a:t>Reliance on quantifiable metrics </a:t>
            </a:r>
          </a:p>
          <a:p>
            <a:pPr marL="0" indent="0">
              <a:buNone/>
            </a:pPr>
            <a:r>
              <a:rPr lang="en-US" sz="1900" dirty="0"/>
              <a:t>Community outreach efforts based on hard data: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One example: focus groups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survey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informant interviews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advisory panel 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/>
              <a:t> navigation manual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for dental care</a:t>
            </a:r>
          </a:p>
          <a:p>
            <a:pPr marL="0" indent="0">
              <a:buNone/>
            </a:pPr>
            <a:r>
              <a:rPr lang="en-US" sz="1900" b="1" dirty="0"/>
              <a:t>Keep building on current network of </a:t>
            </a:r>
          </a:p>
          <a:p>
            <a:pPr marL="0" indent="0">
              <a:buNone/>
            </a:pPr>
            <a:r>
              <a:rPr lang="en-US" sz="1900" b="1" dirty="0"/>
              <a:t>community allies!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69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4FF-80D2-4D87-BD28-6D135A247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practical research with Hispanic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4B59-BDED-40E3-A046-DCA7F49F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B6407-31F6-4441-8341-0D63F4EE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0" y="1828801"/>
            <a:ext cx="8015594" cy="4536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/>
              <a:t>Features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Primarily practical, real life applications</a:t>
            </a:r>
          </a:p>
          <a:p>
            <a:pPr marL="0" indent="0">
              <a:buNone/>
            </a:pPr>
            <a:r>
              <a:rPr lang="en-US" sz="1900" dirty="0"/>
              <a:t>Strong community partnerships coupled with rigorous scientific inquiry</a:t>
            </a:r>
          </a:p>
          <a:p>
            <a:pPr marL="0" indent="0">
              <a:buNone/>
            </a:pPr>
            <a:r>
              <a:rPr lang="en-US" sz="1900" dirty="0"/>
              <a:t>Reliance on quantifiable metrics </a:t>
            </a:r>
          </a:p>
          <a:p>
            <a:pPr marL="0" indent="0">
              <a:buNone/>
            </a:pPr>
            <a:r>
              <a:rPr lang="en-US" sz="1900" dirty="0"/>
              <a:t>Community outreach efforts based on hard data: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One example: focus groups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survey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informant interviews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advisory panel 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/>
              <a:t> navigation manual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for dental care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Keep building on current network of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community allies!</a:t>
            </a:r>
            <a:endParaRPr lang="en-US" sz="1900" dirty="0">
              <a:solidFill>
                <a:srgbClr val="FF0000"/>
              </a:solidFill>
            </a:endParaRP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89AAEFC-65D9-4C8B-87AD-E358EEAB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656" y="3070813"/>
            <a:ext cx="2552512" cy="33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3265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IU-standard-template</Template>
  <TotalTime>6712</TotalTime>
  <Words>943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Main</vt:lpstr>
      <vt:lpstr>Unequal experiences of health/disease, and different opportunities for Hispanics Before, during and after the COVID-19 pandemic </vt:lpstr>
      <vt:lpstr>Some features of Hispanic community</vt:lpstr>
      <vt:lpstr>Nat’l Acad Sci Engineering &amp; Medicine</vt:lpstr>
      <vt:lpstr>Syndemic</vt:lpstr>
      <vt:lpstr>Common risk factor</vt:lpstr>
      <vt:lpstr>Substantial need 2020</vt:lpstr>
      <vt:lpstr>Talent and community life  affected by COVID-19</vt:lpstr>
      <vt:lpstr>Our practical research with Hispanic groups</vt:lpstr>
      <vt:lpstr>Our practical research with Hispanic groups</vt:lpstr>
      <vt:lpstr>Vision</vt:lpstr>
      <vt:lpstr>Who would be in the tent?</vt:lpstr>
      <vt:lpstr>Goals of the Center</vt:lpstr>
      <vt:lpstr>Many thanks for your time!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Gill, Valerie K.</dc:creator>
  <cp:lastModifiedBy>Maupome, Gerardo</cp:lastModifiedBy>
  <cp:revision>403</cp:revision>
  <cp:lastPrinted>2019-11-07T17:55:08Z</cp:lastPrinted>
  <dcterms:created xsi:type="dcterms:W3CDTF">2018-03-07T14:17:35Z</dcterms:created>
  <dcterms:modified xsi:type="dcterms:W3CDTF">2021-03-02T19:35:57Z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